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70" r:id="rId5"/>
    <p:sldId id="271" r:id="rId6"/>
    <p:sldId id="273" r:id="rId7"/>
    <p:sldId id="274" r:id="rId8"/>
    <p:sldId id="275" r:id="rId9"/>
    <p:sldId id="263" r:id="rId10"/>
    <p:sldId id="276" r:id="rId11"/>
    <p:sldId id="277" r:id="rId12"/>
    <p:sldId id="259" r:id="rId13"/>
    <p:sldId id="260" r:id="rId14"/>
    <p:sldId id="262" r:id="rId15"/>
    <p:sldId id="272" r:id="rId16"/>
    <p:sldId id="280" r:id="rId17"/>
    <p:sldId id="265" r:id="rId18"/>
    <p:sldId id="266" r:id="rId19"/>
    <p:sldId id="267" r:id="rId20"/>
  </p:sldIdLst>
  <p:sldSz cx="12192000" cy="6858000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9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3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8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8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1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8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8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8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12E7-97F8-42A4-958D-B85A6BDF7F8E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40B6C-3E6D-4232-A658-0D3A84DF1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3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400" i="1" dirty="0" smtClean="0"/>
              <a:t>St Petersburg University, 27-28 June 2017</a:t>
            </a:r>
            <a:br>
              <a:rPr lang="en-US" sz="1400" i="1" dirty="0" smtClean="0"/>
            </a:br>
            <a:r>
              <a:rPr lang="en-US" sz="1400" i="1" dirty="0" smtClean="0"/>
              <a:t>‘Studying EU-Russian Relations: Theories and Methods in Russia and abroad’</a:t>
            </a:r>
            <a:br>
              <a:rPr lang="en-US" sz="1400" i="1" dirty="0" smtClean="0"/>
            </a:br>
            <a:r>
              <a:rPr lang="en-US" sz="1400" i="1" dirty="0"/>
              <a:t/>
            </a:r>
            <a:br>
              <a:rPr lang="en-US" sz="1400" i="1" dirty="0"/>
            </a:b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400" i="1" dirty="0"/>
              <a:t/>
            </a:r>
            <a:br>
              <a:rPr lang="en-US" sz="1400" i="1" dirty="0"/>
            </a:br>
            <a:endParaRPr lang="en-US" sz="1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EU-Russian Relations Today – Problems of Methodology</a:t>
            </a:r>
            <a:br>
              <a:rPr lang="en-US" dirty="0" smtClean="0"/>
            </a:br>
            <a:endParaRPr lang="en-US" dirty="0" smtClean="0"/>
          </a:p>
          <a:p>
            <a:r>
              <a:rPr lang="en-US" sz="1600" dirty="0" smtClean="0"/>
              <a:t>Michael Emerson</a:t>
            </a:r>
          </a:p>
          <a:p>
            <a:r>
              <a:rPr lang="en-US" sz="1600" dirty="0" smtClean="0"/>
              <a:t>Centre for European Policy Studies (CEPS), Brussels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Acid test (1): the East European </a:t>
            </a:r>
            <a:r>
              <a:rPr lang="en-US" sz="2800" b="1" dirty="0" err="1" smtClean="0"/>
              <a:t>neighbourhood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Has become the battleground, directly in Georgia (2008) and Ukraine (now)</a:t>
            </a:r>
          </a:p>
          <a:p>
            <a:pPr lvl="1"/>
            <a:r>
              <a:rPr lang="en-US" sz="2000" dirty="0" smtClean="0"/>
              <a:t>… but also by proxy between EU and Russia</a:t>
            </a:r>
          </a:p>
          <a:p>
            <a:r>
              <a:rPr lang="en-US" sz="2400" dirty="0" smtClean="0"/>
              <a:t>EU illusion: that its ‘accidental’ liberal democratic evangelism in eastern Europe would pass unchallenged</a:t>
            </a:r>
          </a:p>
          <a:p>
            <a:r>
              <a:rPr lang="en-US" sz="2400" dirty="0" smtClean="0"/>
              <a:t>But Putin’s choice to make customs union, rather than enhanced FTA, his flagship project was the proximate cause of the grave Ukraine conflict </a:t>
            </a:r>
          </a:p>
          <a:p>
            <a:r>
              <a:rPr lang="en-US" sz="2400" dirty="0" smtClean="0"/>
              <a:t>The Eastern Partnership states wanted free trade with both Russia and EU</a:t>
            </a:r>
            <a:endParaRPr lang="en-US" sz="2400" dirty="0"/>
          </a:p>
          <a:p>
            <a:r>
              <a:rPr lang="en-US" sz="2400" dirty="0" smtClean="0"/>
              <a:t>The Eastern Partnership 6 now schism between the EU-DCFTAs and the EAEUs.</a:t>
            </a:r>
            <a:endParaRPr lang="en-US" sz="2400" dirty="0"/>
          </a:p>
          <a:p>
            <a:r>
              <a:rPr lang="en-US" sz="2400" dirty="0"/>
              <a:t>C</a:t>
            </a:r>
            <a:r>
              <a:rPr lang="en-US" sz="2400" dirty="0" smtClean="0"/>
              <a:t>hallenged by Russia, EU driven to take a more security-framed and existential posture (Macron now reinforcing Merkel)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620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Acid test (2):  Trump and the West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100 days comedy show (wall with Mexico, immigration bans) now ended</a:t>
            </a:r>
          </a:p>
          <a:p>
            <a:r>
              <a:rPr lang="en-US" sz="2400" dirty="0" smtClean="0"/>
              <a:t>Revealed as crude and incompetent realpolitik actor </a:t>
            </a:r>
          </a:p>
          <a:p>
            <a:r>
              <a:rPr lang="en-US" sz="2400" dirty="0" smtClean="0"/>
              <a:t>Renunciation of Paris Climate treaty sees EU ally with China instead </a:t>
            </a:r>
          </a:p>
          <a:p>
            <a:r>
              <a:rPr lang="en-US" sz="2400" dirty="0" smtClean="0"/>
              <a:t>Refusal of Trump to speak of NATO Article 5 = sign of questionable reliability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is time must be limited. US checks and balances still there</a:t>
            </a:r>
          </a:p>
          <a:p>
            <a:r>
              <a:rPr lang="en-US" sz="2400" dirty="0" smtClean="0"/>
              <a:t>Europe observes populist disasters in US and UK, while in EU 27 the populist tide seems reversed (Le Pen F., Wilders NL., </a:t>
            </a:r>
            <a:r>
              <a:rPr lang="en-US" sz="2400" dirty="0" err="1" smtClean="0"/>
              <a:t>Podemos</a:t>
            </a:r>
            <a:r>
              <a:rPr lang="en-US" sz="2400" dirty="0" smtClean="0"/>
              <a:t> Sp., 5 Stars It., </a:t>
            </a:r>
            <a:r>
              <a:rPr lang="en-US" sz="2400" dirty="0" err="1" smtClean="0"/>
              <a:t>AfD</a:t>
            </a:r>
            <a:r>
              <a:rPr lang="en-US" sz="2400" dirty="0" smtClean="0"/>
              <a:t> fail/failing)</a:t>
            </a:r>
          </a:p>
          <a:p>
            <a:r>
              <a:rPr lang="en-US" sz="2400" dirty="0" smtClean="0"/>
              <a:t>Europe (of EU 27, Merkel and Macron again) seek a fresh impetus to construct more strategically robust EU</a:t>
            </a:r>
          </a:p>
        </p:txBody>
      </p:sp>
    </p:spTree>
    <p:extLst>
      <p:ext uri="{BB962C8B-B14F-4D97-AF65-F5344CB8AC3E}">
        <p14:creationId xmlns:p14="http://schemas.microsoft.com/office/powerpoint/2010/main" val="22286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Discourse </a:t>
            </a:r>
            <a:r>
              <a:rPr lang="en-US" sz="2800" b="1" dirty="0" smtClean="0"/>
              <a:t>vocabulary </a:t>
            </a:r>
            <a:r>
              <a:rPr lang="en-US" sz="2800" b="1" dirty="0" smtClean="0"/>
              <a:t>of international relations – the positives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Cooperation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Convergence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/>
              <a:t>Harmonisation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Integration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Trust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Absence of threat perceptions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Eternal peace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Common European spaces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Common European home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i="1" dirty="0" smtClean="0"/>
              <a:t>Not EU-Russia Today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433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Discourse </a:t>
            </a:r>
            <a:r>
              <a:rPr lang="en-US" sz="2800" b="1" dirty="0" smtClean="0"/>
              <a:t>vocabulary </a:t>
            </a:r>
            <a:r>
              <a:rPr lang="en-US" sz="2800" b="1" dirty="0"/>
              <a:t>of international relations – the </a:t>
            </a:r>
            <a:r>
              <a:rPr lang="en-US" sz="2800" b="1" dirty="0" smtClean="0"/>
              <a:t>negatives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Mistrust</a:t>
            </a:r>
          </a:p>
          <a:p>
            <a:r>
              <a:rPr lang="en-US" dirty="0" smtClean="0"/>
              <a:t>Sanctions</a:t>
            </a:r>
            <a:endParaRPr lang="en-US" dirty="0" smtClean="0"/>
          </a:p>
          <a:p>
            <a:r>
              <a:rPr lang="en-US" dirty="0" smtClean="0"/>
              <a:t>Aggression</a:t>
            </a:r>
          </a:p>
          <a:p>
            <a:r>
              <a:rPr lang="en-US" dirty="0" smtClean="0"/>
              <a:t>Hybrid war</a:t>
            </a:r>
          </a:p>
          <a:p>
            <a:r>
              <a:rPr lang="en-US" dirty="0" smtClean="0"/>
              <a:t>Information war</a:t>
            </a:r>
          </a:p>
          <a:p>
            <a:r>
              <a:rPr lang="en-US" dirty="0" smtClean="0"/>
              <a:t>Cyberwarfare</a:t>
            </a:r>
          </a:p>
          <a:p>
            <a:r>
              <a:rPr lang="en-US" dirty="0" smtClean="0"/>
              <a:t>Disinformation &amp; propaganda</a:t>
            </a:r>
          </a:p>
          <a:p>
            <a:r>
              <a:rPr lang="en-US" dirty="0" smtClean="0"/>
              <a:t>Arms race</a:t>
            </a:r>
          </a:p>
          <a:p>
            <a:r>
              <a:rPr lang="en-US" dirty="0" smtClean="0"/>
              <a:t>Nuclear war</a:t>
            </a:r>
          </a:p>
          <a:p>
            <a:r>
              <a:rPr lang="en-US" dirty="0" smtClean="0"/>
              <a:t>Covert political interference (in Western democracies)</a:t>
            </a:r>
          </a:p>
          <a:p>
            <a:endParaRPr lang="en-US" dirty="0"/>
          </a:p>
          <a:p>
            <a:r>
              <a:rPr lang="en-US" i="1" dirty="0" smtClean="0"/>
              <a:t>These unfortunately  are the keywords today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3275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Why are sanctions so much used these days?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Sanctions of questionable effectiveness, sometimes they work, more often they do not</a:t>
            </a:r>
          </a:p>
          <a:p>
            <a:r>
              <a:rPr lang="en-US" sz="2400" dirty="0" smtClean="0">
                <a:latin typeface="+mj-lt"/>
              </a:rPr>
              <a:t>… because when relations have become so fundamentally conflictual and diplomatic options exhausted</a:t>
            </a:r>
          </a:p>
          <a:p>
            <a:r>
              <a:rPr lang="en-US" sz="2400" dirty="0" smtClean="0">
                <a:latin typeface="+mj-lt"/>
              </a:rPr>
              <a:t>… sanctions become the default option when outright war is excluded</a:t>
            </a:r>
          </a:p>
          <a:p>
            <a:r>
              <a:rPr lang="en-US" sz="2400" dirty="0" smtClean="0">
                <a:latin typeface="+mj-lt"/>
              </a:rPr>
              <a:t>Russia forces EU to become more realist, security-oriented</a:t>
            </a:r>
          </a:p>
        </p:txBody>
      </p:sp>
    </p:spTree>
    <p:extLst>
      <p:ext uri="{BB962C8B-B14F-4D97-AF65-F5344CB8AC3E}">
        <p14:creationId xmlns:p14="http://schemas.microsoft.com/office/powerpoint/2010/main" val="270017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Core theory (2) – integration dynamics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European integration: a rich field of theories and empirical research</a:t>
            </a:r>
          </a:p>
          <a:p>
            <a:r>
              <a:rPr lang="en-US" sz="2400" dirty="0" smtClean="0">
                <a:latin typeface="+mj-lt"/>
              </a:rPr>
              <a:t>Multiple theories</a:t>
            </a:r>
          </a:p>
          <a:p>
            <a:pPr lvl="1"/>
            <a:r>
              <a:rPr lang="en-US" dirty="0" smtClean="0">
                <a:latin typeface="+mj-lt"/>
              </a:rPr>
              <a:t>Federalism and multi-tier governance</a:t>
            </a:r>
          </a:p>
          <a:p>
            <a:pPr lvl="1"/>
            <a:r>
              <a:rPr lang="en-US" dirty="0" smtClean="0">
                <a:latin typeface="+mj-lt"/>
              </a:rPr>
              <a:t>Neo-functionalism</a:t>
            </a:r>
          </a:p>
          <a:p>
            <a:pPr lvl="1"/>
            <a:r>
              <a:rPr lang="en-US" dirty="0" smtClean="0">
                <a:latin typeface="+mj-lt"/>
              </a:rPr>
              <a:t>Liberal </a:t>
            </a:r>
            <a:r>
              <a:rPr lang="en-US" dirty="0" err="1" smtClean="0">
                <a:latin typeface="+mj-lt"/>
              </a:rPr>
              <a:t>intergovernmentalism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Social constructivism</a:t>
            </a:r>
          </a:p>
          <a:p>
            <a:pPr lvl="2"/>
            <a:r>
              <a:rPr lang="en-US" dirty="0" smtClean="0"/>
              <a:t>Europeanisation</a:t>
            </a:r>
          </a:p>
          <a:p>
            <a:pPr lvl="2"/>
            <a:r>
              <a:rPr lang="en-US" dirty="0" smtClean="0"/>
              <a:t>Identity shaping, and the ‘other’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50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Regional integration experiences (1): EU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3814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Until recently uncontroversial integration model</a:t>
            </a:r>
          </a:p>
          <a:p>
            <a:r>
              <a:rPr lang="en-US" sz="2400" dirty="0" smtClean="0"/>
              <a:t>Then crises of Eurozone, refugees, </a:t>
            </a:r>
            <a:r>
              <a:rPr lang="en-US" sz="2400" dirty="0" err="1" smtClean="0"/>
              <a:t>Brexit</a:t>
            </a:r>
            <a:r>
              <a:rPr lang="en-US" sz="2400" dirty="0" smtClean="0"/>
              <a:t>, populists…</a:t>
            </a:r>
          </a:p>
          <a:p>
            <a:r>
              <a:rPr lang="en-US" sz="2400" dirty="0" smtClean="0"/>
              <a:t>Russian commentators: </a:t>
            </a:r>
            <a:r>
              <a:rPr lang="en-US" sz="2400" dirty="0" smtClean="0"/>
              <a:t>“</a:t>
            </a:r>
            <a:r>
              <a:rPr lang="en-US" sz="2400" dirty="0" smtClean="0"/>
              <a:t>EU </a:t>
            </a:r>
            <a:r>
              <a:rPr lang="en-US" sz="2400" dirty="0" smtClean="0"/>
              <a:t>a failed </a:t>
            </a:r>
            <a:r>
              <a:rPr lang="en-US" sz="2400" dirty="0" smtClean="0"/>
              <a:t>experiment”, </a:t>
            </a:r>
            <a:r>
              <a:rPr lang="en-US" sz="2400" dirty="0" smtClean="0"/>
              <a:t>“</a:t>
            </a:r>
            <a:r>
              <a:rPr lang="en-US" sz="2400" dirty="0" smtClean="0"/>
              <a:t>EU disintegrating”</a:t>
            </a:r>
            <a:endParaRPr lang="en-US" sz="2400" dirty="0" smtClean="0"/>
          </a:p>
          <a:p>
            <a:r>
              <a:rPr lang="en-US" sz="2400" dirty="0" smtClean="0"/>
              <a:t>But, as Mark Twain, “</a:t>
            </a:r>
            <a:r>
              <a:rPr lang="en-US" sz="2400" dirty="0" err="1" smtClean="0"/>
              <a:t>rumours</a:t>
            </a:r>
            <a:r>
              <a:rPr lang="en-US" sz="2400" dirty="0" smtClean="0"/>
              <a:t> of my death are greatly exaggerated”</a:t>
            </a:r>
          </a:p>
          <a:p>
            <a:r>
              <a:rPr lang="en-US" sz="2400" dirty="0" smtClean="0"/>
              <a:t>Eurozone crisis largely overcome, some systemic improvements, more needed</a:t>
            </a:r>
          </a:p>
          <a:p>
            <a:r>
              <a:rPr lang="en-US" sz="2400" dirty="0" smtClean="0"/>
              <a:t>Refugee crisis provokes development of border policies, guards</a:t>
            </a:r>
          </a:p>
          <a:p>
            <a:r>
              <a:rPr lang="en-US" sz="2400" dirty="0" err="1" smtClean="0"/>
              <a:t>Brexit</a:t>
            </a:r>
            <a:r>
              <a:rPr lang="en-US" sz="2400" dirty="0" smtClean="0"/>
              <a:t>, seen on continent and now increasingly in UK as a terrible mistake, no followers</a:t>
            </a:r>
          </a:p>
          <a:p>
            <a:r>
              <a:rPr lang="en-US" sz="2400" dirty="0" smtClean="0"/>
              <a:t>EY 27 looks ahead to agenda on euro, </a:t>
            </a:r>
            <a:r>
              <a:rPr lang="en-US" sz="2400" dirty="0" err="1" smtClean="0"/>
              <a:t>defence</a:t>
            </a:r>
            <a:r>
              <a:rPr lang="en-US" sz="2400" dirty="0" smtClean="0"/>
              <a:t>, border guards, etc.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5582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Regional integration experiences (2): EAEU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+mj-lt"/>
              </a:rPr>
              <a:t>Eurasian Economic Union (EAEU)</a:t>
            </a:r>
          </a:p>
          <a:p>
            <a:pPr lvl="1"/>
            <a:r>
              <a:rPr lang="en-US" dirty="0" smtClean="0">
                <a:latin typeface="+mj-lt"/>
              </a:rPr>
              <a:t>Copy and paste EU’s four freedoms for goods, services, </a:t>
            </a:r>
            <a:r>
              <a:rPr lang="en-US" dirty="0" err="1" smtClean="0">
                <a:latin typeface="+mj-lt"/>
              </a:rPr>
              <a:t>labour</a:t>
            </a:r>
            <a:r>
              <a:rPr lang="en-US" dirty="0" smtClean="0">
                <a:latin typeface="+mj-lt"/>
              </a:rPr>
              <a:t> &amp; capital </a:t>
            </a:r>
          </a:p>
          <a:p>
            <a:pPr lvl="1"/>
            <a:r>
              <a:rPr lang="en-US" dirty="0" smtClean="0">
                <a:latin typeface="+mj-lt"/>
              </a:rPr>
              <a:t>… and institutional features (executive Commission, Council, etc.)</a:t>
            </a:r>
          </a:p>
          <a:p>
            <a:pPr lvl="1"/>
            <a:r>
              <a:rPr lang="en-US" dirty="0" smtClean="0">
                <a:latin typeface="+mj-lt"/>
              </a:rPr>
              <a:t>Borrows EU integration dictionary….</a:t>
            </a:r>
          </a:p>
          <a:p>
            <a:pPr lvl="1"/>
            <a:r>
              <a:rPr lang="en-US" dirty="0" smtClean="0">
                <a:latin typeface="+mj-lt"/>
              </a:rPr>
              <a:t>… but dysfunctional </a:t>
            </a:r>
          </a:p>
          <a:p>
            <a:pPr lvl="2"/>
            <a:r>
              <a:rPr lang="en-US" dirty="0" smtClean="0">
                <a:latin typeface="+mj-lt"/>
              </a:rPr>
              <a:t>Customs union frictions since all but Russia wanted more liberal tariffs</a:t>
            </a:r>
          </a:p>
          <a:p>
            <a:pPr lvl="2"/>
            <a:r>
              <a:rPr lang="en-US" dirty="0" smtClean="0">
                <a:latin typeface="+mj-lt"/>
              </a:rPr>
              <a:t>Russia and KZ trade predominantly outside customs union</a:t>
            </a:r>
          </a:p>
          <a:p>
            <a:pPr lvl="2"/>
            <a:r>
              <a:rPr lang="en-US" dirty="0" smtClean="0">
                <a:latin typeface="+mj-lt"/>
              </a:rPr>
              <a:t>Armenia, Kyrgyzstan semi-coerced in (security, migrant workers)</a:t>
            </a:r>
          </a:p>
          <a:p>
            <a:pPr lvl="2"/>
            <a:r>
              <a:rPr lang="en-US" dirty="0" smtClean="0">
                <a:latin typeface="+mj-lt"/>
              </a:rPr>
              <a:t>Formal qualified majority voting rules hardly disguises Russian hegemony</a:t>
            </a:r>
          </a:p>
          <a:p>
            <a:pPr lvl="2"/>
            <a:r>
              <a:rPr lang="en-US" dirty="0" smtClean="0">
                <a:latin typeface="+mj-lt"/>
              </a:rPr>
              <a:t>Russia imposes trade sanctions of EU &amp; Ukraine not followed by others</a:t>
            </a:r>
          </a:p>
          <a:p>
            <a:pPr lvl="2"/>
            <a:r>
              <a:rPr lang="en-US" dirty="0" smtClean="0">
                <a:latin typeface="+mj-lt"/>
              </a:rPr>
              <a:t>No political identity or ideology: KZ insists on ‘Economic’ only</a:t>
            </a:r>
          </a:p>
          <a:p>
            <a:pPr lvl="2"/>
            <a:r>
              <a:rPr lang="en-US" dirty="0" smtClean="0">
                <a:latin typeface="+mj-lt"/>
              </a:rPr>
              <a:t>EAEU’s </a:t>
            </a:r>
            <a:r>
              <a:rPr lang="en-US" dirty="0" smtClean="0">
                <a:latin typeface="+mj-lt"/>
              </a:rPr>
              <a:t>apparent purpose </a:t>
            </a:r>
            <a:r>
              <a:rPr lang="en-US" dirty="0" smtClean="0">
                <a:latin typeface="+mj-lt"/>
              </a:rPr>
              <a:t>to reinforce Russian strategic profile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9604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Prospects for EU-EAEU cooperation, Lisbon to Vladivostok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Russia wants a ‘non-preferential’ agreement between EAEU and EU</a:t>
            </a:r>
          </a:p>
          <a:p>
            <a:r>
              <a:rPr lang="en-US" sz="2400" dirty="0" smtClean="0">
                <a:latin typeface="+mj-lt"/>
              </a:rPr>
              <a:t>This seems to exclude a tariff-free FTA per WTO-rules</a:t>
            </a:r>
          </a:p>
          <a:p>
            <a:r>
              <a:rPr lang="en-US" sz="2400" dirty="0" smtClean="0">
                <a:latin typeface="+mj-lt"/>
              </a:rPr>
              <a:t>In which case what’s the point? (Prestige for EAEU)</a:t>
            </a:r>
          </a:p>
          <a:p>
            <a:r>
              <a:rPr lang="en-US" sz="2400" dirty="0" smtClean="0">
                <a:latin typeface="+mj-lt"/>
              </a:rPr>
              <a:t>EU would be interested in a tariff-free FTA, on conditions:</a:t>
            </a:r>
          </a:p>
          <a:p>
            <a:pPr lvl="1"/>
            <a:r>
              <a:rPr lang="en-US" dirty="0" smtClean="0">
                <a:latin typeface="+mj-lt"/>
              </a:rPr>
              <a:t>All EAEU have to be in WTO (Belarus still not there)</a:t>
            </a:r>
          </a:p>
          <a:p>
            <a:pPr lvl="1"/>
            <a:r>
              <a:rPr lang="en-US" dirty="0" smtClean="0">
                <a:latin typeface="+mj-lt"/>
              </a:rPr>
              <a:t>All EAEU, especially Russia, to respect WTO rules properly (no sign)</a:t>
            </a:r>
          </a:p>
          <a:p>
            <a:pPr lvl="1"/>
            <a:r>
              <a:rPr lang="en-US" dirty="0" smtClean="0">
                <a:latin typeface="+mj-lt"/>
              </a:rPr>
              <a:t>Acceptable political resolution of Ukraine conflict (not visible)</a:t>
            </a:r>
          </a:p>
          <a:p>
            <a:pPr lvl="1"/>
            <a:r>
              <a:rPr lang="en-US" dirty="0" smtClean="0">
                <a:latin typeface="+mj-lt"/>
              </a:rPr>
              <a:t>Russia would have to be genuinely interested in tariff-free FTA (no sign)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7814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Prospects for EU-Russia relations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Today stalemate</a:t>
            </a:r>
          </a:p>
          <a:p>
            <a:r>
              <a:rPr lang="en-US" sz="2400" dirty="0" smtClean="0">
                <a:latin typeface="+mj-lt"/>
              </a:rPr>
              <a:t>Tomorrow a long way off. </a:t>
            </a:r>
          </a:p>
          <a:p>
            <a:r>
              <a:rPr lang="en-US" sz="2400" dirty="0" smtClean="0">
                <a:latin typeface="+mj-lt"/>
              </a:rPr>
              <a:t>Someone, something </a:t>
            </a:r>
            <a:r>
              <a:rPr lang="en-US" sz="2400" dirty="0" smtClean="0">
                <a:latin typeface="+mj-lt"/>
              </a:rPr>
              <a:t>has to change</a:t>
            </a:r>
          </a:p>
          <a:p>
            <a:r>
              <a:rPr lang="en-US" sz="2400" smtClean="0">
                <a:latin typeface="+mj-lt"/>
              </a:rPr>
              <a:t>EU27 strengthens </a:t>
            </a:r>
            <a:r>
              <a:rPr lang="en-US" sz="2400" dirty="0" smtClean="0">
                <a:latin typeface="+mj-lt"/>
              </a:rPr>
              <a:t>resolve after bad period </a:t>
            </a:r>
            <a:r>
              <a:rPr lang="en-US" sz="2400" dirty="0" smtClean="0">
                <a:latin typeface="+mj-lt"/>
              </a:rPr>
              <a:t>??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Putin regime set to continue after 2018 election </a:t>
            </a:r>
            <a:r>
              <a:rPr lang="en-US" sz="2400" dirty="0" smtClean="0">
                <a:latin typeface="+mj-lt"/>
              </a:rPr>
              <a:t>??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Limited transactional relationship of the essence for the time being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804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Core theories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Primary divides in international relations theory</a:t>
            </a:r>
          </a:p>
          <a:p>
            <a:pPr lvl="1"/>
            <a:r>
              <a:rPr lang="en-US" sz="2000" dirty="0" smtClean="0">
                <a:latin typeface="+mj-lt"/>
              </a:rPr>
              <a:t>Realist, realpolitik school</a:t>
            </a:r>
          </a:p>
          <a:p>
            <a:pPr lvl="1"/>
            <a:r>
              <a:rPr lang="en-US" sz="2000" dirty="0" smtClean="0">
                <a:latin typeface="+mj-lt"/>
              </a:rPr>
              <a:t>Liberal-democratic, idealist school</a:t>
            </a:r>
          </a:p>
          <a:p>
            <a:pPr lvl="1"/>
            <a:r>
              <a:rPr lang="en-US" sz="2000" dirty="0" smtClean="0">
                <a:latin typeface="+mj-lt"/>
              </a:rPr>
              <a:t>Discourse analysis</a:t>
            </a:r>
            <a:endParaRPr lang="en-US" sz="20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Integration theory</a:t>
            </a:r>
          </a:p>
          <a:p>
            <a:pPr lvl="1"/>
            <a:r>
              <a:rPr lang="en-US" sz="2000" dirty="0" smtClean="0">
                <a:latin typeface="+mj-lt"/>
              </a:rPr>
              <a:t>Much developed in European/EU studies </a:t>
            </a:r>
          </a:p>
          <a:p>
            <a:pPr lvl="2"/>
            <a:r>
              <a:rPr lang="en-US" sz="1600" dirty="0" smtClean="0">
                <a:latin typeface="+mj-lt"/>
              </a:rPr>
              <a:t>Federalism</a:t>
            </a:r>
          </a:p>
          <a:p>
            <a:pPr lvl="2"/>
            <a:r>
              <a:rPr lang="en-US" sz="1600" dirty="0" smtClean="0">
                <a:latin typeface="+mj-lt"/>
              </a:rPr>
              <a:t>Neo-functionalism</a:t>
            </a:r>
          </a:p>
          <a:p>
            <a:pPr lvl="2"/>
            <a:r>
              <a:rPr lang="en-US" sz="1600" dirty="0" smtClean="0">
                <a:latin typeface="+mj-lt"/>
              </a:rPr>
              <a:t>Liberal institutionalism</a:t>
            </a:r>
          </a:p>
          <a:p>
            <a:pPr lvl="2"/>
            <a:r>
              <a:rPr lang="en-US" sz="1600" dirty="0" smtClean="0">
                <a:latin typeface="+mj-lt"/>
              </a:rPr>
              <a:t>Constructivists</a:t>
            </a:r>
          </a:p>
          <a:p>
            <a:pPr lvl="1"/>
            <a:r>
              <a:rPr lang="en-US" sz="2000" dirty="0" smtClean="0">
                <a:latin typeface="+mj-lt"/>
              </a:rPr>
              <a:t>… and the Eurasian Economic Union</a:t>
            </a:r>
          </a:p>
          <a:p>
            <a:pPr lvl="1"/>
            <a:r>
              <a:rPr lang="en-US" sz="2000" dirty="0" smtClean="0">
                <a:latin typeface="+mj-lt"/>
              </a:rPr>
              <a:t>.. and idea of ‘integration of integrations’ – EU-EAEU, or Lisbon to Vladivostok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368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Inter-personal relations between West Europeans and Russians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Over the last quarter century West Europeans and Russians have got to know each other like never before. Warm and deep friendships (sometimes more)</a:t>
            </a:r>
          </a:p>
          <a:p>
            <a:r>
              <a:rPr lang="en-US" sz="2400" dirty="0" smtClean="0">
                <a:latin typeface="+mj-lt"/>
              </a:rPr>
              <a:t>Founded on rich common cultural heritage, and sense of common history,</a:t>
            </a:r>
          </a:p>
          <a:p>
            <a:pPr lvl="1"/>
            <a:r>
              <a:rPr lang="en-US" sz="2000" dirty="0" smtClean="0">
                <a:latin typeface="+mj-lt"/>
              </a:rPr>
              <a:t>… without for West Europeans the experience of Soviet occupation</a:t>
            </a:r>
          </a:p>
          <a:p>
            <a:r>
              <a:rPr lang="en-US" sz="2400" dirty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illions of Russian diaspora integrate well into Europe </a:t>
            </a:r>
          </a:p>
          <a:p>
            <a:r>
              <a:rPr lang="en-US" sz="2400" dirty="0" smtClean="0">
                <a:latin typeface="+mj-lt"/>
              </a:rPr>
              <a:t>‘Russians are Europeans’ is no banal statement</a:t>
            </a:r>
          </a:p>
          <a:p>
            <a:r>
              <a:rPr lang="en-US" sz="2400" dirty="0" smtClean="0">
                <a:latin typeface="+mj-lt"/>
              </a:rPr>
              <a:t>But then the disconnect </a:t>
            </a:r>
            <a:r>
              <a:rPr lang="en-US" sz="2400" dirty="0">
                <a:latin typeface="+mj-lt"/>
              </a:rPr>
              <a:t>between inter-personal and inter-state </a:t>
            </a:r>
            <a:r>
              <a:rPr lang="en-US" sz="2400" dirty="0" smtClean="0">
                <a:latin typeface="+mj-lt"/>
              </a:rPr>
              <a:t>relations</a:t>
            </a:r>
          </a:p>
          <a:p>
            <a:r>
              <a:rPr lang="en-US" sz="2400" dirty="0" smtClean="0">
                <a:latin typeface="+mj-lt"/>
              </a:rPr>
              <a:t>How </a:t>
            </a:r>
            <a:r>
              <a:rPr lang="en-US" sz="2400" dirty="0">
                <a:latin typeface="+mj-lt"/>
              </a:rPr>
              <a:t>could inter-state relations between the EU and Russia get so bad</a:t>
            </a:r>
            <a:r>
              <a:rPr lang="en-US" sz="2400" dirty="0" smtClean="0">
                <a:latin typeface="+mj-lt"/>
              </a:rPr>
              <a:t>? </a:t>
            </a:r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Maybe a matters of comparing relations </a:t>
            </a:r>
            <a:r>
              <a:rPr lang="en-US" sz="2400" dirty="0">
                <a:latin typeface="+mj-lt"/>
              </a:rPr>
              <a:t>between the citizen and the state</a:t>
            </a:r>
          </a:p>
          <a:p>
            <a:pPr lvl="1"/>
            <a:r>
              <a:rPr lang="en-US" sz="2000" dirty="0">
                <a:latin typeface="+mj-lt"/>
              </a:rPr>
              <a:t>… summarized by democracy and rule of law; or not</a:t>
            </a: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78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69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History of ‘</a:t>
            </a:r>
            <a:r>
              <a:rPr lang="en-US" sz="2800" b="1" dirty="0" err="1" smtClean="0"/>
              <a:t>Westernisers</a:t>
            </a:r>
            <a:r>
              <a:rPr lang="en-US" sz="2800" b="1" dirty="0" smtClean="0"/>
              <a:t>’ versus ‘</a:t>
            </a:r>
            <a:r>
              <a:rPr lang="en-US" sz="2800" b="1" dirty="0" err="1" smtClean="0"/>
              <a:t>Slavophiles</a:t>
            </a:r>
            <a:r>
              <a:rPr lang="en-US" sz="2800" b="1" dirty="0" smtClean="0"/>
              <a:t>’, etc.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From Tsarist times to the post-Soviet period</a:t>
            </a:r>
          </a:p>
          <a:p>
            <a:r>
              <a:rPr lang="en-US" sz="2400" dirty="0" err="1" smtClean="0">
                <a:latin typeface="+mj-lt"/>
              </a:rPr>
              <a:t>Westernisers</a:t>
            </a:r>
            <a:r>
              <a:rPr lang="en-US" sz="2400" dirty="0" smtClean="0">
                <a:latin typeface="+mj-lt"/>
              </a:rPr>
              <a:t>, from Peter the Great, Catherine the Great, to </a:t>
            </a:r>
            <a:r>
              <a:rPr lang="en-US" sz="2400" dirty="0" err="1" smtClean="0">
                <a:latin typeface="+mj-lt"/>
              </a:rPr>
              <a:t>Gaidar</a:t>
            </a:r>
            <a:r>
              <a:rPr lang="en-US" sz="2400" dirty="0" smtClean="0">
                <a:latin typeface="+mj-lt"/>
              </a:rPr>
              <a:t> &amp; Yeltsin of early post-Soviet period, and today’s cautious opposition </a:t>
            </a:r>
            <a:r>
              <a:rPr lang="en-US" sz="2400" dirty="0" err="1" smtClean="0">
                <a:latin typeface="+mj-lt"/>
              </a:rPr>
              <a:t>Kudrin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err="1" smtClean="0">
                <a:latin typeface="+mj-lt"/>
              </a:rPr>
              <a:t>Yurgens</a:t>
            </a:r>
            <a:r>
              <a:rPr lang="en-US" sz="2400" dirty="0" smtClean="0">
                <a:latin typeface="+mj-lt"/>
              </a:rPr>
              <a:t>… and emigres (</a:t>
            </a:r>
            <a:r>
              <a:rPr lang="en-US" sz="2400" dirty="0" err="1" smtClean="0">
                <a:latin typeface="+mj-lt"/>
              </a:rPr>
              <a:t>Guriev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Alexashenko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Shevtsova</a:t>
            </a:r>
            <a:r>
              <a:rPr lang="en-US" sz="2400" dirty="0" smtClean="0">
                <a:latin typeface="+mj-lt"/>
              </a:rPr>
              <a:t>)</a:t>
            </a:r>
          </a:p>
          <a:p>
            <a:r>
              <a:rPr lang="en-US" sz="2400" dirty="0" err="1">
                <a:latin typeface="+mj-lt"/>
              </a:rPr>
              <a:t>Slavophiles</a:t>
            </a:r>
            <a:r>
              <a:rPr lang="en-US" sz="2400" dirty="0">
                <a:latin typeface="+mj-lt"/>
              </a:rPr>
              <a:t>, ultra nationalists and </a:t>
            </a:r>
            <a:r>
              <a:rPr lang="en-US" sz="2400" dirty="0" err="1">
                <a:latin typeface="+mj-lt"/>
              </a:rPr>
              <a:t>Eurasianists</a:t>
            </a:r>
            <a:r>
              <a:rPr lang="en-US" sz="2400" dirty="0">
                <a:latin typeface="+mj-lt"/>
              </a:rPr>
              <a:t> (</a:t>
            </a:r>
            <a:r>
              <a:rPr lang="en-US" sz="2400" dirty="0" err="1">
                <a:latin typeface="+mj-lt"/>
              </a:rPr>
              <a:t>Dugin</a:t>
            </a:r>
            <a:r>
              <a:rPr lang="en-US" sz="2400" dirty="0">
                <a:latin typeface="+mj-lt"/>
              </a:rPr>
              <a:t>)</a:t>
            </a:r>
          </a:p>
          <a:p>
            <a:r>
              <a:rPr lang="en-US" sz="2400" dirty="0" smtClean="0">
                <a:latin typeface="+mj-lt"/>
              </a:rPr>
              <a:t>Long history of perceived regime threats from revolutions in Europe</a:t>
            </a:r>
          </a:p>
          <a:p>
            <a:pPr lvl="1"/>
            <a:r>
              <a:rPr lang="en-US" dirty="0" smtClean="0">
                <a:latin typeface="+mj-lt"/>
              </a:rPr>
              <a:t>French Revolution, 1789 and 1848, = Tsarist regime threats</a:t>
            </a:r>
          </a:p>
          <a:p>
            <a:pPr lvl="1"/>
            <a:r>
              <a:rPr lang="en-US" dirty="0" err="1" smtClean="0">
                <a:latin typeface="+mj-lt"/>
              </a:rPr>
              <a:t>Colour</a:t>
            </a:r>
            <a:r>
              <a:rPr lang="en-US" dirty="0" smtClean="0">
                <a:latin typeface="+mj-lt"/>
              </a:rPr>
              <a:t> revolutions of 21</a:t>
            </a:r>
            <a:r>
              <a:rPr lang="en-US" baseline="30000" dirty="0" smtClean="0">
                <a:latin typeface="+mj-lt"/>
              </a:rPr>
              <a:t>st</a:t>
            </a:r>
            <a:r>
              <a:rPr lang="en-US" dirty="0" smtClean="0">
                <a:latin typeface="+mj-lt"/>
              </a:rPr>
              <a:t> century = Putin regime threats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8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956" y="4066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Core theory (1) – international relations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Confrontation of realism and idealism in theory and practice</a:t>
            </a:r>
          </a:p>
          <a:p>
            <a:r>
              <a:rPr lang="en-US" sz="2600" dirty="0" smtClean="0"/>
              <a:t>Realism, realpolitik =</a:t>
            </a:r>
            <a:endParaRPr lang="en-US" sz="2600" dirty="0"/>
          </a:p>
          <a:p>
            <a:pPr lvl="1"/>
            <a:r>
              <a:rPr lang="en-US" dirty="0"/>
              <a:t>State is dominant actor</a:t>
            </a:r>
            <a:r>
              <a:rPr lang="en-US" dirty="0" smtClean="0"/>
              <a:t>, </a:t>
            </a:r>
            <a:r>
              <a:rPr lang="en-US" dirty="0"/>
              <a:t>in a world of brutal anarchy</a:t>
            </a:r>
          </a:p>
          <a:p>
            <a:pPr lvl="1"/>
            <a:r>
              <a:rPr lang="en-US" dirty="0"/>
              <a:t>Politics is dominated by military power, </a:t>
            </a:r>
            <a:r>
              <a:rPr lang="en-US" dirty="0" smtClean="0"/>
              <a:t>with fragility </a:t>
            </a:r>
            <a:r>
              <a:rPr lang="en-US" dirty="0"/>
              <a:t>of trust</a:t>
            </a:r>
          </a:p>
          <a:p>
            <a:pPr lvl="1"/>
            <a:r>
              <a:rPr lang="en-US" dirty="0"/>
              <a:t>Fragility of balances of power, </a:t>
            </a:r>
            <a:r>
              <a:rPr lang="en-US" dirty="0" smtClean="0"/>
              <a:t>tendencies </a:t>
            </a:r>
            <a:r>
              <a:rPr lang="en-US" dirty="0"/>
              <a:t>towards </a:t>
            </a:r>
            <a:r>
              <a:rPr lang="en-US" dirty="0" smtClean="0"/>
              <a:t>war: </a:t>
            </a:r>
            <a:r>
              <a:rPr lang="en-US" dirty="0" err="1" smtClean="0"/>
              <a:t>Mearsheimer’s</a:t>
            </a:r>
            <a:r>
              <a:rPr lang="en-US" dirty="0" smtClean="0"/>
              <a:t> ‘Tragedy of Great Power Politics’</a:t>
            </a:r>
          </a:p>
          <a:p>
            <a:pPr lvl="1"/>
            <a:r>
              <a:rPr lang="en-US" dirty="0" smtClean="0"/>
              <a:t>Respect for spheres of influence</a:t>
            </a:r>
            <a:endParaRPr lang="en-US" dirty="0"/>
          </a:p>
          <a:p>
            <a:r>
              <a:rPr lang="en-US" sz="2600" dirty="0" smtClean="0"/>
              <a:t>Liberal democratic idealists =</a:t>
            </a:r>
          </a:p>
          <a:p>
            <a:pPr lvl="1"/>
            <a:r>
              <a:rPr lang="en-US" dirty="0" smtClean="0"/>
              <a:t>States no so dominant, supranational &amp; transnational structures </a:t>
            </a:r>
          </a:p>
          <a:p>
            <a:pPr lvl="1"/>
            <a:r>
              <a:rPr lang="en-US" dirty="0" smtClean="0"/>
              <a:t>Anarchy tamed by international law</a:t>
            </a:r>
          </a:p>
          <a:p>
            <a:pPr lvl="1"/>
            <a:r>
              <a:rPr lang="en-US" dirty="0" smtClean="0"/>
              <a:t>Economic and soft power, alongside lesser role for military</a:t>
            </a:r>
          </a:p>
          <a:p>
            <a:pPr lvl="1"/>
            <a:r>
              <a:rPr lang="en-US" dirty="0" smtClean="0"/>
              <a:t>Threat perceptions reduced or eliminated</a:t>
            </a:r>
          </a:p>
          <a:p>
            <a:pPr lvl="1"/>
            <a:r>
              <a:rPr lang="en-US" dirty="0" smtClean="0"/>
              <a:t>Security community of ‘eternal peace’</a:t>
            </a:r>
          </a:p>
        </p:txBody>
      </p:sp>
    </p:spTree>
    <p:extLst>
      <p:ext uri="{BB962C8B-B14F-4D97-AF65-F5344CB8AC3E}">
        <p14:creationId xmlns:p14="http://schemas.microsoft.com/office/powerpoint/2010/main" val="196405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How far are EU and Russia ‘pure’ opposite types?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709" y="2133196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Nowhere else in the world has seen such massive examples of categorical </a:t>
            </a:r>
            <a:r>
              <a:rPr lang="en-US" sz="2400" dirty="0" smtClean="0"/>
              <a:t>opposites – realists and idealists – sitting next </a:t>
            </a:r>
            <a:r>
              <a:rPr lang="en-US" sz="2400" dirty="0"/>
              <a:t>door to each </a:t>
            </a:r>
            <a:r>
              <a:rPr lang="en-US" sz="2400" dirty="0" smtClean="0"/>
              <a:t>other.</a:t>
            </a:r>
          </a:p>
          <a:p>
            <a:r>
              <a:rPr lang="en-US" sz="2400" dirty="0" smtClean="0"/>
              <a:t>Is this an exaggeration? Neither ‘pure’ types, but only nuances lessen the confrontation of ideas and realities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1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N</a:t>
            </a:r>
            <a:r>
              <a:rPr lang="en-US" sz="2800" b="1" dirty="0" smtClean="0"/>
              <a:t>uances for Russia…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Russia…</a:t>
            </a:r>
          </a:p>
          <a:p>
            <a:pPr lvl="1"/>
            <a:r>
              <a:rPr lang="en-US" dirty="0">
                <a:latin typeface="+mj-lt"/>
              </a:rPr>
              <a:t>Always invoking international law, but this translates mainly into UNSC votes, where Russia among P5 has a veto: international law = what Russia likes.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Otherwise </a:t>
            </a:r>
            <a:r>
              <a:rPr lang="en-US" dirty="0">
                <a:latin typeface="+mj-lt"/>
              </a:rPr>
              <a:t>weak respect for international norms (poor WTO record</a:t>
            </a:r>
            <a:r>
              <a:rPr lang="en-US" dirty="0" smtClean="0">
                <a:latin typeface="+mj-lt"/>
              </a:rPr>
              <a:t>, disregard </a:t>
            </a:r>
            <a:r>
              <a:rPr lang="en-US" dirty="0">
                <a:latin typeface="+mj-lt"/>
              </a:rPr>
              <a:t>for </a:t>
            </a:r>
            <a:r>
              <a:rPr lang="en-US" dirty="0" smtClean="0">
                <a:latin typeface="+mj-lt"/>
              </a:rPr>
              <a:t>basic principles of Helsinki </a:t>
            </a:r>
            <a:r>
              <a:rPr lang="en-US" dirty="0">
                <a:latin typeface="+mj-lt"/>
              </a:rPr>
              <a:t>Final </a:t>
            </a:r>
            <a:r>
              <a:rPr lang="en-US" dirty="0" smtClean="0">
                <a:latin typeface="+mj-lt"/>
              </a:rPr>
              <a:t>Act 1975, and Budapest Memorandum on Security Assurances for Ukraine 1994).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Big efforts to deploy soft power, but this slides seamlessly into propaganda, ‘information war’, ‘cyber war’ and ‘hybrid war’.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2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N</a:t>
            </a:r>
            <a:r>
              <a:rPr lang="en-US" sz="2800" b="1" dirty="0" smtClean="0"/>
              <a:t>uances for EU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EU</a:t>
            </a:r>
          </a:p>
          <a:p>
            <a:pPr lvl="1"/>
            <a:r>
              <a:rPr lang="en-US" dirty="0" smtClean="0">
                <a:latin typeface="+mj-lt"/>
              </a:rPr>
              <a:t>Realist wolf in Idealist sheep’s clothing? </a:t>
            </a:r>
          </a:p>
          <a:p>
            <a:pPr lvl="1"/>
            <a:r>
              <a:rPr lang="en-US" dirty="0" smtClean="0">
                <a:latin typeface="+mj-lt"/>
              </a:rPr>
              <a:t>Willingness to hide behind US Realpolitik</a:t>
            </a:r>
          </a:p>
          <a:p>
            <a:pPr lvl="1"/>
            <a:r>
              <a:rPr lang="en-US" dirty="0" smtClean="0">
                <a:latin typeface="+mj-lt"/>
              </a:rPr>
              <a:t>Economic imperialism in </a:t>
            </a:r>
            <a:r>
              <a:rPr lang="en-US" dirty="0" err="1" smtClean="0">
                <a:latin typeface="+mj-lt"/>
              </a:rPr>
              <a:t>neighbourhood</a:t>
            </a:r>
            <a:r>
              <a:rPr lang="en-US" dirty="0" smtClean="0">
                <a:latin typeface="+mj-lt"/>
              </a:rPr>
              <a:t>?</a:t>
            </a:r>
          </a:p>
          <a:p>
            <a:pPr lvl="1"/>
            <a:r>
              <a:rPr lang="en-US" dirty="0" smtClean="0">
                <a:latin typeface="+mj-lt"/>
              </a:rPr>
              <a:t>Thin idealism, when economic interests at stake</a:t>
            </a:r>
          </a:p>
          <a:p>
            <a:pPr lvl="1"/>
            <a:r>
              <a:rPr lang="en-US" dirty="0" smtClean="0">
                <a:latin typeface="+mj-lt"/>
              </a:rPr>
              <a:t>Breaches of international law? Not often. </a:t>
            </a:r>
          </a:p>
          <a:p>
            <a:pPr lvl="1"/>
            <a:r>
              <a:rPr lang="en-US" dirty="0" smtClean="0">
                <a:latin typeface="+mj-lt"/>
              </a:rPr>
              <a:t>Kosovo case overstated by Russia. </a:t>
            </a:r>
          </a:p>
          <a:p>
            <a:pPr lvl="1"/>
            <a:r>
              <a:rPr lang="en-US" dirty="0" smtClean="0">
                <a:latin typeface="+mj-lt"/>
              </a:rPr>
              <a:t>The </a:t>
            </a:r>
            <a:r>
              <a:rPr lang="en-US" i="1" dirty="0" smtClean="0">
                <a:latin typeface="+mj-lt"/>
              </a:rPr>
              <a:t>‘</a:t>
            </a:r>
            <a:r>
              <a:rPr lang="en-US" i="1" dirty="0" err="1" smtClean="0">
                <a:latin typeface="+mj-lt"/>
              </a:rPr>
              <a:t>understanders</a:t>
            </a:r>
            <a:r>
              <a:rPr lang="en-US" i="1" dirty="0" smtClean="0">
                <a:latin typeface="+mj-lt"/>
              </a:rPr>
              <a:t>’</a:t>
            </a:r>
            <a:endParaRPr lang="en-US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604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The ‘</a:t>
            </a:r>
            <a:r>
              <a:rPr lang="en-US" sz="2800" b="1" dirty="0" err="1"/>
              <a:t>U</a:t>
            </a:r>
            <a:r>
              <a:rPr lang="en-US" sz="2800" b="1" dirty="0" err="1" smtClean="0"/>
              <a:t>nderstanders</a:t>
            </a:r>
            <a:r>
              <a:rPr lang="en-US" sz="2800" b="1" dirty="0" smtClean="0"/>
              <a:t>’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ore EU position - sanctions in response to Russia’s ‘hybrid war’ against Ukraine, breach of Helsinki Principles, Budapest Memorandum, etc.</a:t>
            </a:r>
          </a:p>
          <a:p>
            <a:r>
              <a:rPr lang="en-US" sz="2400" dirty="0" smtClean="0"/>
              <a:t>Opposition to core position started with </a:t>
            </a:r>
            <a:r>
              <a:rPr lang="en-US" sz="2400" i="1" dirty="0" smtClean="0"/>
              <a:t>‘</a:t>
            </a:r>
            <a:r>
              <a:rPr lang="en-US" sz="2400" i="1" dirty="0" err="1" smtClean="0"/>
              <a:t>Versteher</a:t>
            </a:r>
            <a:r>
              <a:rPr lang="en-US" sz="2400" dirty="0" smtClean="0"/>
              <a:t>’ language in Germany</a:t>
            </a:r>
          </a:p>
          <a:p>
            <a:r>
              <a:rPr lang="en-US" sz="2400" dirty="0" smtClean="0"/>
              <a:t>‘</a:t>
            </a:r>
            <a:r>
              <a:rPr lang="en-US" sz="2400" dirty="0" err="1" smtClean="0"/>
              <a:t>Understanders</a:t>
            </a:r>
            <a:r>
              <a:rPr lang="en-US" sz="2400" dirty="0" smtClean="0"/>
              <a:t>’ come in three varieties</a:t>
            </a:r>
          </a:p>
          <a:p>
            <a:pPr lvl="1"/>
            <a:r>
              <a:rPr lang="en-US" sz="2000" dirty="0" smtClean="0"/>
              <a:t>Business interests, disinterested in  politics</a:t>
            </a:r>
          </a:p>
          <a:p>
            <a:pPr lvl="1"/>
            <a:r>
              <a:rPr lang="en-US" sz="2000" dirty="0" smtClean="0"/>
              <a:t>Far right &amp; neo-fascist political parties/factions, ‘friends of Putin’</a:t>
            </a:r>
          </a:p>
          <a:p>
            <a:pPr lvl="1"/>
            <a:r>
              <a:rPr lang="en-US" sz="2000" dirty="0" smtClean="0"/>
              <a:t>Intellectual </a:t>
            </a:r>
            <a:r>
              <a:rPr lang="en-US" sz="2000" dirty="0" err="1" smtClean="0"/>
              <a:t>understanders</a:t>
            </a:r>
            <a:r>
              <a:rPr lang="en-US" sz="2000" dirty="0" smtClean="0"/>
              <a:t> (academic ‘realists’)</a:t>
            </a:r>
          </a:p>
          <a:p>
            <a:r>
              <a:rPr lang="en-US" sz="2400" dirty="0" smtClean="0">
                <a:latin typeface="+mj-lt"/>
              </a:rPr>
              <a:t>Last category ‘understand’ Russian grievances against the West:</a:t>
            </a:r>
          </a:p>
          <a:p>
            <a:pPr lvl="1"/>
            <a:r>
              <a:rPr lang="en-US" sz="2000" dirty="0" smtClean="0">
                <a:latin typeface="+mj-lt"/>
              </a:rPr>
              <a:t>NATO expansion</a:t>
            </a:r>
          </a:p>
          <a:p>
            <a:pPr lvl="1"/>
            <a:r>
              <a:rPr lang="en-US" sz="2000" dirty="0" smtClean="0">
                <a:latin typeface="+mj-lt"/>
              </a:rPr>
              <a:t>Post-Soviet trauma</a:t>
            </a:r>
          </a:p>
          <a:p>
            <a:pPr lvl="1"/>
            <a:r>
              <a:rPr lang="en-US" sz="2000" dirty="0" smtClean="0">
                <a:latin typeface="+mj-lt"/>
              </a:rPr>
              <a:t>Realist view of spheres of interest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3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1452</Words>
  <Application>Microsoft Office PowerPoint</Application>
  <PresentationFormat>Widescreen</PresentationFormat>
  <Paragraphs>169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St Petersburg University, 27-28 June 2017 ‘Studying EU-Russian Relations: Theories and Methods in Russia and abroad’    </vt:lpstr>
      <vt:lpstr>Core theories</vt:lpstr>
      <vt:lpstr>Inter-personal relations between West Europeans and Russians</vt:lpstr>
      <vt:lpstr>History of ‘Westernisers’ versus ‘Slavophiles’, etc.</vt:lpstr>
      <vt:lpstr>Core theory (1) – international relations</vt:lpstr>
      <vt:lpstr>How far are EU and Russia ‘pure’ opposite types?</vt:lpstr>
      <vt:lpstr>Nuances for Russia…</vt:lpstr>
      <vt:lpstr>Nuances for EU</vt:lpstr>
      <vt:lpstr>The ‘Understanders’ </vt:lpstr>
      <vt:lpstr>Acid test (1): the East European neighbourhood</vt:lpstr>
      <vt:lpstr>Acid test (2):  Trump and the West</vt:lpstr>
      <vt:lpstr>Discourse vocabulary of international relations – the positives</vt:lpstr>
      <vt:lpstr>Discourse vocabulary of international relations – the negatives</vt:lpstr>
      <vt:lpstr>Why are sanctions so much used these days?</vt:lpstr>
      <vt:lpstr>Core theory (2) – integration dynamics</vt:lpstr>
      <vt:lpstr>Regional integration experiences (1): EU</vt:lpstr>
      <vt:lpstr>Regional integration experiences (2): EAEU</vt:lpstr>
      <vt:lpstr>Prospects for EU-EAEU cooperation, Lisbon to Vladivostok</vt:lpstr>
      <vt:lpstr>Prospects for EU-Russia relations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Petersburg University, 27-28 June 2017 ‘Studying EU-Russian Relations: Theories and Methods in Russia and abroad’</dc:title>
  <dc:creator>ME</dc:creator>
  <cp:lastModifiedBy>ME</cp:lastModifiedBy>
  <cp:revision>69</cp:revision>
  <cp:lastPrinted>2017-06-18T16:59:59Z</cp:lastPrinted>
  <dcterms:created xsi:type="dcterms:W3CDTF">2017-04-25T04:37:42Z</dcterms:created>
  <dcterms:modified xsi:type="dcterms:W3CDTF">2017-06-24T15:39:26Z</dcterms:modified>
</cp:coreProperties>
</file>